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7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1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332" r:id="rId71"/>
    <p:sldId id="333" r:id="rId72"/>
    <p:sldId id="334" r:id="rId73"/>
    <p:sldId id="335" r:id="rId74"/>
    <p:sldId id="336" r:id="rId75"/>
    <p:sldId id="337" r:id="rId76"/>
    <p:sldId id="338" r:id="rId77"/>
    <p:sldId id="339" r:id="rId78"/>
    <p:sldId id="340" r:id="rId79"/>
    <p:sldId id="341" r:id="rId80"/>
    <p:sldId id="342" r:id="rId81"/>
    <p:sldId id="343" r:id="rId82"/>
    <p:sldId id="345" r:id="rId83"/>
    <p:sldId id="344" r:id="rId84"/>
    <p:sldId id="346" r:id="rId85"/>
    <p:sldId id="347" r:id="rId86"/>
    <p:sldId id="348" r:id="rId87"/>
    <p:sldId id="349" r:id="rId88"/>
    <p:sldId id="350" r:id="rId89"/>
    <p:sldId id="351" r:id="rId90"/>
    <p:sldId id="352" r:id="rId91"/>
    <p:sldId id="353" r:id="rId92"/>
    <p:sldId id="354" r:id="rId93"/>
    <p:sldId id="355" r:id="rId94"/>
    <p:sldId id="356" r:id="rId95"/>
    <p:sldId id="357" r:id="rId96"/>
    <p:sldId id="358" r:id="rId97"/>
    <p:sldId id="359" r:id="rId98"/>
    <p:sldId id="360" r:id="rId99"/>
    <p:sldId id="361" r:id="rId100"/>
    <p:sldId id="362" r:id="rId101"/>
    <p:sldId id="363" r:id="rId102"/>
    <p:sldId id="364" r:id="rId103"/>
    <p:sldId id="365" r:id="rId104"/>
    <p:sldId id="366" r:id="rId105"/>
    <p:sldId id="367" r:id="rId106"/>
    <p:sldId id="368" r:id="rId107"/>
    <p:sldId id="369" r:id="rId108"/>
    <p:sldId id="370" r:id="rId109"/>
    <p:sldId id="371" r:id="rId110"/>
    <p:sldId id="372" r:id="rId111"/>
    <p:sldId id="373" r:id="rId112"/>
    <p:sldId id="374" r:id="rId113"/>
    <p:sldId id="375" r:id="rId114"/>
    <p:sldId id="376" r:id="rId115"/>
    <p:sldId id="377" r:id="rId116"/>
    <p:sldId id="378" r:id="rId117"/>
    <p:sldId id="379" r:id="rId118"/>
    <p:sldId id="380" r:id="rId119"/>
    <p:sldId id="381" r:id="rId120"/>
    <p:sldId id="382" r:id="rId121"/>
    <p:sldId id="385" r:id="rId1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A3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76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426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47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18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04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25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47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899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594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871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61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5063F-4C8F-40E5-82BD-C79B5B90935B}" type="datetimeFigureOut">
              <a:rPr lang="en-US" smtClean="0"/>
              <a:t>10/5/2015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8517D-7000-4B1B-949B-13D0D6CE7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95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09106" y="695459"/>
            <a:ext cx="8087932" cy="4494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Interpretation of </a:t>
            </a:r>
          </a:p>
          <a:p>
            <a:pPr algn="ctr"/>
            <a:r>
              <a:rPr lang="en-US" sz="13800" b="1" dirty="0" smtClean="0">
                <a:solidFill>
                  <a:srgbClr val="FF0000"/>
                </a:solidFill>
              </a:rPr>
              <a:t>4.3.3</a:t>
            </a:r>
            <a:endParaRPr lang="en-US" sz="1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21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32586" y="940157"/>
            <a:ext cx="6452315" cy="45591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The game is played in </a:t>
            </a:r>
            <a:r>
              <a:rPr lang="en-US" sz="3600" b="1" dirty="0" smtClean="0">
                <a:solidFill>
                  <a:srgbClr val="FF0000"/>
                </a:solidFill>
              </a:rPr>
              <a:t>5</a:t>
            </a:r>
            <a:r>
              <a:rPr lang="en-US" sz="3200" dirty="0" smtClean="0">
                <a:solidFill>
                  <a:srgbClr val="FF0000"/>
                </a:solidFill>
              </a:rPr>
              <a:t> “moments”  ..</a:t>
            </a:r>
          </a:p>
          <a:p>
            <a:pPr algn="ctr"/>
            <a:endParaRPr lang="en-US" sz="3200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en-US" sz="3200" dirty="0" smtClean="0">
                <a:solidFill>
                  <a:schemeClr val="tx1"/>
                </a:solidFill>
              </a:rPr>
              <a:t>  In possession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solidFill>
                  <a:schemeClr val="tx1"/>
                </a:solidFill>
              </a:rPr>
              <a:t>  Out of possession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solidFill>
                  <a:schemeClr val="tx1"/>
                </a:solidFill>
              </a:rPr>
              <a:t>  Winning the ball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solidFill>
                  <a:schemeClr val="tx1"/>
                </a:solidFill>
              </a:rPr>
              <a:t>  Losing the ball</a:t>
            </a:r>
          </a:p>
          <a:p>
            <a:pPr marL="342900" indent="-342900">
              <a:buAutoNum type="arabicPeriod"/>
            </a:pPr>
            <a:r>
              <a:rPr lang="en-US" sz="3200" dirty="0" smtClean="0">
                <a:solidFill>
                  <a:schemeClr val="tx1"/>
                </a:solidFill>
              </a:rPr>
              <a:t>  Set pieces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76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5769" y="1017432"/>
            <a:ext cx="8512936" cy="3953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 smtClean="0">
                <a:solidFill>
                  <a:srgbClr val="FF0000"/>
                </a:solidFill>
              </a:rPr>
              <a:t>4.3.3</a:t>
            </a:r>
            <a:r>
              <a:rPr lang="en-US" sz="6000" dirty="0" smtClean="0">
                <a:solidFill>
                  <a:srgbClr val="FF0000"/>
                </a:solidFill>
              </a:rPr>
              <a:t>  </a:t>
            </a:r>
            <a:r>
              <a:rPr lang="en-US" sz="6000" dirty="0" smtClean="0">
                <a:solidFill>
                  <a:schemeClr val="tx1"/>
                </a:solidFill>
              </a:rPr>
              <a:t>in possession</a:t>
            </a:r>
            <a:endParaRPr lang="en-US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96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45465" y="1313644"/>
            <a:ext cx="4069724" cy="38765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FF0000"/>
                </a:solidFill>
              </a:rPr>
              <a:t>Key themes:</a:t>
            </a:r>
          </a:p>
          <a:p>
            <a:endParaRPr lang="en-US" sz="32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Possession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Patience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Penetration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Rotation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insight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773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65160" y="1867437"/>
            <a:ext cx="4623515" cy="35159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4</a:t>
            </a:r>
            <a:r>
              <a:rPr lang="en-US" sz="3200" dirty="0" smtClean="0">
                <a:solidFill>
                  <a:srgbClr val="FF0000"/>
                </a:solidFill>
              </a:rPr>
              <a:t> phases:</a:t>
            </a:r>
          </a:p>
          <a:p>
            <a:endParaRPr lang="en-US" sz="32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Build 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Consolidation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Incision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</a:rPr>
              <a:t>Finish 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15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191" r="38847" b="9463"/>
          <a:stretch/>
        </p:blipFill>
        <p:spPr>
          <a:xfrm>
            <a:off x="3624501" y="425002"/>
            <a:ext cx="8112569" cy="5988677"/>
          </a:xfrm>
          <a:prstGeom prst="rect">
            <a:avLst/>
          </a:prstGeom>
        </p:spPr>
      </p:pic>
      <p:sp>
        <p:nvSpPr>
          <p:cNvPr id="4" name="Right Triangle 3"/>
          <p:cNvSpPr/>
          <p:nvPr/>
        </p:nvSpPr>
        <p:spPr>
          <a:xfrm rot="5400000">
            <a:off x="3634610" y="414892"/>
            <a:ext cx="927280" cy="947499"/>
          </a:xfrm>
          <a:prstGeom prst="rtTriangle">
            <a:avLst/>
          </a:prstGeom>
          <a:solidFill>
            <a:srgbClr val="11A311"/>
          </a:solidFill>
          <a:ln>
            <a:solidFill>
              <a:srgbClr val="11A3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8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59" r="39045" b="9463"/>
          <a:stretch/>
        </p:blipFill>
        <p:spPr>
          <a:xfrm>
            <a:off x="3673076" y="399244"/>
            <a:ext cx="8059578" cy="60273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3076" y="399244"/>
            <a:ext cx="1220897" cy="914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5383" y="2870847"/>
            <a:ext cx="1943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/>
              <a:t>Build up</a:t>
            </a:r>
          </a:p>
        </p:txBody>
      </p:sp>
    </p:spTree>
    <p:extLst>
      <p:ext uri="{BB962C8B-B14F-4D97-AF65-F5344CB8AC3E}">
        <p14:creationId xmlns:p14="http://schemas.microsoft.com/office/powerpoint/2010/main" val="168133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945" b="9042"/>
          <a:stretch/>
        </p:blipFill>
        <p:spPr>
          <a:xfrm>
            <a:off x="3585728" y="425002"/>
            <a:ext cx="8157287" cy="60917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486" y="425002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9786" y="2886081"/>
            <a:ext cx="2532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Consolidation</a:t>
            </a:r>
          </a:p>
        </p:txBody>
      </p:sp>
    </p:spTree>
    <p:extLst>
      <p:ext uri="{BB962C8B-B14F-4D97-AF65-F5344CB8AC3E}">
        <p14:creationId xmlns:p14="http://schemas.microsoft.com/office/powerpoint/2010/main" val="373747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945" b="9253"/>
          <a:stretch/>
        </p:blipFill>
        <p:spPr>
          <a:xfrm>
            <a:off x="3862106" y="566670"/>
            <a:ext cx="7864107" cy="58727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106" y="566670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5818" y="3047931"/>
            <a:ext cx="16594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Incision</a:t>
            </a:r>
          </a:p>
        </p:txBody>
      </p:sp>
    </p:spTree>
    <p:extLst>
      <p:ext uri="{BB962C8B-B14F-4D97-AF65-F5344CB8AC3E}">
        <p14:creationId xmlns:p14="http://schemas.microsoft.com/office/powerpoint/2010/main" val="380795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191" r="38945" b="9463"/>
          <a:stretch/>
        </p:blipFill>
        <p:spPr>
          <a:xfrm>
            <a:off x="3746555" y="515154"/>
            <a:ext cx="8042781" cy="59371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434" y="515154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81317" y="2898034"/>
            <a:ext cx="27088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/>
              <a:t>Finish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08896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945" b="9463"/>
          <a:stretch/>
        </p:blipFill>
        <p:spPr>
          <a:xfrm>
            <a:off x="3909726" y="605307"/>
            <a:ext cx="7758533" cy="5743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2605" y="605307"/>
            <a:ext cx="1219306" cy="9205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2579" y="2665927"/>
            <a:ext cx="1777285" cy="15325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4.3.3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32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463"/>
          <a:stretch/>
        </p:blipFill>
        <p:spPr>
          <a:xfrm>
            <a:off x="3688944" y="502277"/>
            <a:ext cx="8030831" cy="59500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1823" y="502277"/>
            <a:ext cx="1219306" cy="92057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1064" y="2369713"/>
            <a:ext cx="2292439" cy="22795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dispersal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04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120" t="17350" r="38847" b="9463"/>
          <a:stretch/>
        </p:blipFill>
        <p:spPr>
          <a:xfrm>
            <a:off x="3566895" y="360609"/>
            <a:ext cx="8243033" cy="61689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6895" y="373488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2580" y="1435731"/>
            <a:ext cx="2202288" cy="3213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9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play </a:t>
            </a:r>
          </a:p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between CHs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07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946" b="9673"/>
          <a:stretch/>
        </p:blipFill>
        <p:spPr>
          <a:xfrm>
            <a:off x="3631542" y="412124"/>
            <a:ext cx="8217021" cy="6078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1542" y="412124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6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191" r="38847" b="9463"/>
          <a:stretch/>
        </p:blipFill>
        <p:spPr>
          <a:xfrm>
            <a:off x="3788336" y="450760"/>
            <a:ext cx="8060229" cy="59500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336" y="450760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3791" y="2228045"/>
            <a:ext cx="2691686" cy="20606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8</a:t>
            </a:r>
            <a:r>
              <a:rPr lang="en-US" sz="3200" b="1" dirty="0" smtClean="0">
                <a:solidFill>
                  <a:schemeClr val="tx1"/>
                </a:solidFill>
              </a:rPr>
              <a:t> &amp; </a:t>
            </a:r>
            <a:r>
              <a:rPr lang="en-US" sz="4800" b="1" dirty="0" smtClean="0">
                <a:solidFill>
                  <a:srgbClr val="FF0000"/>
                </a:solidFill>
              </a:rPr>
              <a:t>10</a:t>
            </a:r>
            <a:r>
              <a:rPr lang="en-US" sz="3200" b="1" dirty="0" smtClean="0">
                <a:solidFill>
                  <a:schemeClr val="tx1"/>
                </a:solidFill>
              </a:rPr>
              <a:t> play </a:t>
            </a:r>
          </a:p>
          <a:p>
            <a:r>
              <a:rPr lang="en-US" sz="3200" b="1" dirty="0" smtClean="0">
                <a:solidFill>
                  <a:schemeClr val="tx1"/>
                </a:solidFill>
              </a:rPr>
              <a:t>off shoulders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54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9253"/>
          <a:stretch/>
        </p:blipFill>
        <p:spPr>
          <a:xfrm>
            <a:off x="3760631" y="476519"/>
            <a:ext cx="7984901" cy="5975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631" y="476519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945" b="9463"/>
          <a:stretch/>
        </p:blipFill>
        <p:spPr>
          <a:xfrm>
            <a:off x="3795198" y="450761"/>
            <a:ext cx="7950335" cy="5937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077" y="463640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6518" y="2118575"/>
            <a:ext cx="3142445" cy="26015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2</a:t>
            </a:r>
            <a:r>
              <a:rPr lang="en-US" sz="3200" b="1" dirty="0" smtClean="0">
                <a:solidFill>
                  <a:schemeClr val="tx1"/>
                </a:solidFill>
              </a:rPr>
              <a:t> &amp; </a:t>
            </a:r>
            <a:r>
              <a:rPr lang="en-US" sz="4800" b="1" dirty="0" smtClean="0">
                <a:solidFill>
                  <a:srgbClr val="FF0000"/>
                </a:solidFill>
              </a:rPr>
              <a:t>3</a:t>
            </a:r>
            <a:r>
              <a:rPr lang="en-US" sz="3200" b="1" dirty="0" smtClean="0">
                <a:solidFill>
                  <a:schemeClr val="tx1"/>
                </a:solidFill>
              </a:rPr>
              <a:t> get </a:t>
            </a:r>
          </a:p>
          <a:p>
            <a:r>
              <a:rPr lang="en-US" sz="3200" b="1" dirty="0" smtClean="0">
                <a:solidFill>
                  <a:schemeClr val="tx1"/>
                </a:solidFill>
              </a:rPr>
              <a:t>higher than CFs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67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673"/>
          <a:stretch/>
        </p:blipFill>
        <p:spPr>
          <a:xfrm>
            <a:off x="3668510" y="437881"/>
            <a:ext cx="8077022" cy="60015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389" y="450760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2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612" r="38846" b="9884"/>
          <a:stretch/>
        </p:blipFill>
        <p:spPr>
          <a:xfrm>
            <a:off x="3524720" y="450761"/>
            <a:ext cx="8207933" cy="59757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599" y="450761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7730" y="3115493"/>
            <a:ext cx="30651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1st pass simple </a:t>
            </a:r>
          </a:p>
          <a:p>
            <a:r>
              <a:rPr lang="en-US" sz="4000" b="1" dirty="0">
                <a:solidFill>
                  <a:srgbClr val="FF0000"/>
                </a:solidFill>
              </a:rPr>
              <a:t>5</a:t>
            </a:r>
            <a:r>
              <a:rPr lang="en-US" sz="2800" dirty="0"/>
              <a:t> &amp; </a:t>
            </a:r>
            <a:r>
              <a:rPr lang="en-US" sz="4000" b="1" dirty="0" smtClean="0">
                <a:solidFill>
                  <a:srgbClr val="FF0000"/>
                </a:solidFill>
              </a:rPr>
              <a:t>6</a:t>
            </a:r>
            <a:endParaRPr lang="en-US" sz="4000" b="1" dirty="0">
              <a:solidFill>
                <a:srgbClr val="FF0000"/>
              </a:solidFill>
            </a:endParaRPr>
          </a:p>
          <a:p>
            <a:r>
              <a:rPr lang="en-US" sz="2800" dirty="0" smtClean="0"/>
              <a:t>Passing options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13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042"/>
          <a:stretch/>
        </p:blipFill>
        <p:spPr>
          <a:xfrm>
            <a:off x="3717814" y="450761"/>
            <a:ext cx="8001961" cy="59629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693" y="450761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253"/>
          <a:stretch/>
        </p:blipFill>
        <p:spPr>
          <a:xfrm>
            <a:off x="3672966" y="425003"/>
            <a:ext cx="8059688" cy="5988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845" y="425003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75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59" r="38945" b="9463"/>
          <a:stretch/>
        </p:blipFill>
        <p:spPr>
          <a:xfrm>
            <a:off x="3793628" y="412124"/>
            <a:ext cx="7990542" cy="59500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507" y="412124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1770" y="2910089"/>
            <a:ext cx="3249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Simplicity is key</a:t>
            </a:r>
          </a:p>
          <a:p>
            <a:r>
              <a:rPr lang="en-US" sz="2800" b="1" dirty="0"/>
              <a:t>No risk &amp; low passes</a:t>
            </a:r>
          </a:p>
        </p:txBody>
      </p:sp>
    </p:spTree>
    <p:extLst>
      <p:ext uri="{BB962C8B-B14F-4D97-AF65-F5344CB8AC3E}">
        <p14:creationId xmlns:p14="http://schemas.microsoft.com/office/powerpoint/2010/main" val="134250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120" t="17560" r="38945" b="9043"/>
          <a:stretch/>
        </p:blipFill>
        <p:spPr>
          <a:xfrm>
            <a:off x="3796393" y="463640"/>
            <a:ext cx="7962020" cy="59886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6393" y="463640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47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847" b="9253"/>
          <a:stretch/>
        </p:blipFill>
        <p:spPr>
          <a:xfrm>
            <a:off x="3564369" y="386367"/>
            <a:ext cx="8232681" cy="6130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369" y="386367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9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9253"/>
          <a:stretch/>
        </p:blipFill>
        <p:spPr>
          <a:xfrm>
            <a:off x="3764961" y="489397"/>
            <a:ext cx="7967693" cy="59629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4961" y="489397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6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9253"/>
          <a:stretch/>
        </p:blipFill>
        <p:spPr>
          <a:xfrm>
            <a:off x="3734761" y="399245"/>
            <a:ext cx="8036529" cy="601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4761" y="399245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7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945" b="9673"/>
          <a:stretch/>
        </p:blipFill>
        <p:spPr>
          <a:xfrm>
            <a:off x="3550300" y="450760"/>
            <a:ext cx="8182353" cy="6040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300" y="450760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2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946" b="9253"/>
          <a:stretch/>
        </p:blipFill>
        <p:spPr>
          <a:xfrm>
            <a:off x="3672706" y="412124"/>
            <a:ext cx="8111464" cy="6053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706" y="412124"/>
            <a:ext cx="121930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95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945" b="9252"/>
          <a:stretch/>
        </p:blipFill>
        <p:spPr>
          <a:xfrm>
            <a:off x="3758698" y="515155"/>
            <a:ext cx="7909562" cy="58727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577" y="515155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6012" y="1830826"/>
            <a:ext cx="32626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Recycle patiently yet efficiently until the right moment to play forward</a:t>
            </a:r>
          </a:p>
        </p:txBody>
      </p:sp>
    </p:spTree>
    <p:extLst>
      <p:ext uri="{BB962C8B-B14F-4D97-AF65-F5344CB8AC3E}">
        <p14:creationId xmlns:p14="http://schemas.microsoft.com/office/powerpoint/2010/main" val="117125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253"/>
          <a:stretch/>
        </p:blipFill>
        <p:spPr>
          <a:xfrm>
            <a:off x="3591762" y="399244"/>
            <a:ext cx="8243923" cy="61432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641" y="399244"/>
            <a:ext cx="1219306" cy="9205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7526" y="1933857"/>
            <a:ext cx="312098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The right moment to play forward is when player in the consolidation phase can receive turn and play forward</a:t>
            </a:r>
          </a:p>
        </p:txBody>
      </p:sp>
    </p:spTree>
    <p:extLst>
      <p:ext uri="{BB962C8B-B14F-4D97-AF65-F5344CB8AC3E}">
        <p14:creationId xmlns:p14="http://schemas.microsoft.com/office/powerpoint/2010/main" val="380932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191" r="38945" b="9252"/>
          <a:stretch/>
        </p:blipFill>
        <p:spPr>
          <a:xfrm>
            <a:off x="3543743" y="425001"/>
            <a:ext cx="8176031" cy="6053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622" y="425001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3334" y="1983347"/>
            <a:ext cx="2962141" cy="28333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Bounce the ball through </a:t>
            </a:r>
            <a:r>
              <a:rPr lang="en-US" sz="4000" b="1" dirty="0" smtClean="0">
                <a:solidFill>
                  <a:srgbClr val="FF0000"/>
                </a:solidFill>
              </a:rPr>
              <a:t>4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to switch the point of build up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32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847" b="9463"/>
          <a:stretch/>
        </p:blipFill>
        <p:spPr>
          <a:xfrm>
            <a:off x="3743458" y="489397"/>
            <a:ext cx="8002076" cy="59242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458" y="489397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3437" y="2451264"/>
            <a:ext cx="3224011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Bounce the ball through </a:t>
            </a:r>
            <a:r>
              <a:rPr lang="en-US" sz="4000" b="1" dirty="0">
                <a:solidFill>
                  <a:srgbClr val="FF0000"/>
                </a:solidFill>
              </a:rPr>
              <a:t>4 </a:t>
            </a:r>
          </a:p>
          <a:p>
            <a:r>
              <a:rPr lang="en-US" sz="2800" dirty="0"/>
              <a:t>to switch the point of build up</a:t>
            </a:r>
          </a:p>
        </p:txBody>
      </p:sp>
    </p:spTree>
    <p:extLst>
      <p:ext uri="{BB962C8B-B14F-4D97-AF65-F5344CB8AC3E}">
        <p14:creationId xmlns:p14="http://schemas.microsoft.com/office/powerpoint/2010/main" val="165228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946" b="9252"/>
          <a:stretch/>
        </p:blipFill>
        <p:spPr>
          <a:xfrm>
            <a:off x="3740231" y="463639"/>
            <a:ext cx="8031060" cy="59757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231" y="463639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4952" y="2451264"/>
            <a:ext cx="324976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Bounce the ball through </a:t>
            </a:r>
            <a:r>
              <a:rPr lang="en-US" sz="4000" b="1" dirty="0">
                <a:solidFill>
                  <a:srgbClr val="FF0000"/>
                </a:solidFill>
              </a:rPr>
              <a:t>4 </a:t>
            </a:r>
          </a:p>
          <a:p>
            <a:r>
              <a:rPr lang="en-US" sz="2800" dirty="0"/>
              <a:t>to switch the point of build up</a:t>
            </a:r>
          </a:p>
        </p:txBody>
      </p:sp>
    </p:spTree>
    <p:extLst>
      <p:ext uri="{BB962C8B-B14F-4D97-AF65-F5344CB8AC3E}">
        <p14:creationId xmlns:p14="http://schemas.microsoft.com/office/powerpoint/2010/main" val="81679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945" b="9253"/>
          <a:stretch/>
        </p:blipFill>
        <p:spPr>
          <a:xfrm>
            <a:off x="3694644" y="476519"/>
            <a:ext cx="8025132" cy="5975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523" y="476519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195" y="2464143"/>
            <a:ext cx="314673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Bounce the ball through </a:t>
            </a:r>
            <a:r>
              <a:rPr lang="en-US" sz="4000" b="1" dirty="0">
                <a:solidFill>
                  <a:srgbClr val="FF0000"/>
                </a:solidFill>
              </a:rPr>
              <a:t>4 </a:t>
            </a:r>
          </a:p>
          <a:p>
            <a:r>
              <a:rPr lang="en-US" sz="2800" dirty="0"/>
              <a:t>to switch the point of build up</a:t>
            </a:r>
          </a:p>
        </p:txBody>
      </p:sp>
    </p:spTree>
    <p:extLst>
      <p:ext uri="{BB962C8B-B14F-4D97-AF65-F5344CB8AC3E}">
        <p14:creationId xmlns:p14="http://schemas.microsoft.com/office/powerpoint/2010/main" val="170031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401" r="38946" b="9674"/>
          <a:stretch/>
        </p:blipFill>
        <p:spPr>
          <a:xfrm>
            <a:off x="3550501" y="412124"/>
            <a:ext cx="8195031" cy="60273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501" y="41212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9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191" r="38847" b="9043"/>
          <a:stretch/>
        </p:blipFill>
        <p:spPr>
          <a:xfrm>
            <a:off x="3705617" y="476517"/>
            <a:ext cx="8065675" cy="59886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5617" y="47651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3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191" r="38946" b="9252"/>
          <a:stretch/>
        </p:blipFill>
        <p:spPr>
          <a:xfrm>
            <a:off x="3529932" y="360607"/>
            <a:ext cx="8279996" cy="61432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932" y="36060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60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945" b="9043"/>
          <a:stretch/>
        </p:blipFill>
        <p:spPr>
          <a:xfrm>
            <a:off x="3684651" y="373487"/>
            <a:ext cx="8099520" cy="6065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7530" y="37348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2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946" b="9042"/>
          <a:stretch/>
        </p:blipFill>
        <p:spPr>
          <a:xfrm>
            <a:off x="3717443" y="425004"/>
            <a:ext cx="8105363" cy="60659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443" y="42500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8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043"/>
          <a:stretch/>
        </p:blipFill>
        <p:spPr>
          <a:xfrm>
            <a:off x="3710076" y="386366"/>
            <a:ext cx="8151367" cy="6091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955" y="38636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1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945" b="9674"/>
          <a:stretch/>
        </p:blipFill>
        <p:spPr>
          <a:xfrm>
            <a:off x="3588146" y="399245"/>
            <a:ext cx="8221782" cy="61045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025" y="39924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6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748" b="9814"/>
          <a:stretch/>
        </p:blipFill>
        <p:spPr>
          <a:xfrm>
            <a:off x="3462759" y="321972"/>
            <a:ext cx="8334289" cy="61450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5638" y="321972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0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9253"/>
          <a:stretch/>
        </p:blipFill>
        <p:spPr>
          <a:xfrm>
            <a:off x="3644388" y="412123"/>
            <a:ext cx="8139782" cy="6091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388" y="412123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2274" y="1764100"/>
            <a:ext cx="2756079" cy="33877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Whole team progress up field as ball is being cycled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8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945" b="9042"/>
          <a:stretch/>
        </p:blipFill>
        <p:spPr>
          <a:xfrm>
            <a:off x="3754967" y="437883"/>
            <a:ext cx="8042081" cy="6040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967" y="437883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8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59" r="38747" b="9677"/>
          <a:stretch/>
        </p:blipFill>
        <p:spPr>
          <a:xfrm>
            <a:off x="3770483" y="425003"/>
            <a:ext cx="8065201" cy="59625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0483" y="425003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7375" y="2482945"/>
            <a:ext cx="346871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Consolidation </a:t>
            </a:r>
          </a:p>
          <a:p>
            <a:r>
              <a:rPr lang="en-US" sz="2800" dirty="0"/>
              <a:t>phase starts </a:t>
            </a:r>
          </a:p>
          <a:p>
            <a:r>
              <a:rPr lang="en-US" sz="2800" dirty="0"/>
              <a:t>when </a:t>
            </a:r>
            <a:r>
              <a:rPr lang="en-US" sz="40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can receive, turn &amp; play forward</a:t>
            </a:r>
          </a:p>
        </p:txBody>
      </p:sp>
    </p:spTree>
    <p:extLst>
      <p:ext uri="{BB962C8B-B14F-4D97-AF65-F5344CB8AC3E}">
        <p14:creationId xmlns:p14="http://schemas.microsoft.com/office/powerpoint/2010/main" val="359678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253"/>
          <a:stretch/>
        </p:blipFill>
        <p:spPr>
          <a:xfrm>
            <a:off x="3748897" y="399245"/>
            <a:ext cx="8099667" cy="6053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1776" y="39924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4800" y="2418841"/>
            <a:ext cx="321113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If </a:t>
            </a:r>
            <a:r>
              <a:rPr lang="en-US" sz="40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is marked and pressed effectively he can not turn &amp; play forward</a:t>
            </a:r>
          </a:p>
        </p:txBody>
      </p:sp>
    </p:spTree>
    <p:extLst>
      <p:ext uri="{BB962C8B-B14F-4D97-AF65-F5344CB8AC3E}">
        <p14:creationId xmlns:p14="http://schemas.microsoft.com/office/powerpoint/2010/main" val="67136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847" b="9463"/>
          <a:stretch/>
        </p:blipFill>
        <p:spPr>
          <a:xfrm>
            <a:off x="3547587" y="399245"/>
            <a:ext cx="8210825" cy="6078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7587" y="39924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7579" y="1564782"/>
            <a:ext cx="2987898" cy="37477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4</a:t>
            </a:r>
            <a:r>
              <a:rPr lang="en-US" sz="2800" dirty="0" smtClean="0">
                <a:solidFill>
                  <a:schemeClr val="tx1"/>
                </a:solidFill>
              </a:rPr>
              <a:t> must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recognize this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and </a:t>
            </a:r>
            <a:r>
              <a:rPr lang="en-US" sz="4800" b="1" dirty="0" smtClean="0">
                <a:solidFill>
                  <a:srgbClr val="FF0000"/>
                </a:solidFill>
              </a:rPr>
              <a:t>4 </a:t>
            </a:r>
            <a:r>
              <a:rPr lang="en-US" sz="2800" dirty="0" smtClean="0">
                <a:solidFill>
                  <a:schemeClr val="tx1"/>
                </a:solidFill>
              </a:rPr>
              <a:t>must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clear space for </a:t>
            </a:r>
          </a:p>
          <a:p>
            <a:r>
              <a:rPr lang="en-US" sz="4800" b="1" dirty="0" smtClean="0">
                <a:solidFill>
                  <a:srgbClr val="FF0000"/>
                </a:solidFill>
              </a:rPr>
              <a:t>10 </a:t>
            </a:r>
            <a:r>
              <a:rPr lang="en-US" sz="2800" dirty="0" smtClean="0">
                <a:solidFill>
                  <a:schemeClr val="tx1"/>
                </a:solidFill>
              </a:rPr>
              <a:t>to fill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9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945" b="9463"/>
          <a:stretch/>
        </p:blipFill>
        <p:spPr>
          <a:xfrm>
            <a:off x="3594589" y="386367"/>
            <a:ext cx="8228218" cy="60917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031" y="386367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1615" y="2239782"/>
            <a:ext cx="237476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must recognize this and </a:t>
            </a:r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must clear space for </a:t>
            </a:r>
            <a:r>
              <a:rPr lang="en-US" sz="4000" b="1" dirty="0">
                <a:solidFill>
                  <a:srgbClr val="FF0000"/>
                </a:solidFill>
              </a:rPr>
              <a:t>10</a:t>
            </a:r>
            <a:r>
              <a:rPr lang="en-US" sz="2800" dirty="0"/>
              <a:t> to fill</a:t>
            </a:r>
          </a:p>
        </p:txBody>
      </p:sp>
    </p:spTree>
    <p:extLst>
      <p:ext uri="{BB962C8B-B14F-4D97-AF65-F5344CB8AC3E}">
        <p14:creationId xmlns:p14="http://schemas.microsoft.com/office/powerpoint/2010/main" val="238923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8191" r="38847" b="9252"/>
          <a:stretch/>
        </p:blipFill>
        <p:spPr>
          <a:xfrm>
            <a:off x="3572675" y="412123"/>
            <a:ext cx="8263011" cy="61174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2675" y="412123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8431" y="2085235"/>
            <a:ext cx="288992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3200" dirty="0"/>
              <a:t> </a:t>
            </a:r>
            <a:r>
              <a:rPr lang="en-US" sz="2800" dirty="0"/>
              <a:t>must </a:t>
            </a:r>
            <a:endParaRPr lang="en-US" sz="2800" dirty="0" smtClean="0"/>
          </a:p>
          <a:p>
            <a:r>
              <a:rPr lang="en-US" sz="2800" dirty="0" smtClean="0"/>
              <a:t>recognize </a:t>
            </a:r>
            <a:r>
              <a:rPr lang="en-US" sz="2800" dirty="0"/>
              <a:t>this </a:t>
            </a:r>
            <a:endParaRPr lang="en-US" sz="2800" dirty="0" smtClean="0"/>
          </a:p>
          <a:p>
            <a:r>
              <a:rPr lang="en-US" sz="2800" dirty="0" smtClean="0"/>
              <a:t>and </a:t>
            </a:r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must </a:t>
            </a:r>
            <a:endParaRPr lang="en-US" sz="2800" dirty="0" smtClean="0"/>
          </a:p>
          <a:p>
            <a:r>
              <a:rPr lang="en-US" sz="2800" dirty="0" smtClean="0"/>
              <a:t>clear </a:t>
            </a:r>
            <a:r>
              <a:rPr lang="en-US" sz="2800" dirty="0"/>
              <a:t>space for </a:t>
            </a:r>
            <a:endParaRPr lang="en-US" sz="2800" dirty="0" smtClean="0"/>
          </a:p>
          <a:p>
            <a:r>
              <a:rPr lang="en-US" sz="4400" b="1" dirty="0" smtClean="0">
                <a:solidFill>
                  <a:srgbClr val="FF0000"/>
                </a:solidFill>
              </a:rPr>
              <a:t>10</a:t>
            </a:r>
            <a:r>
              <a:rPr lang="en-US" sz="2800" dirty="0" smtClean="0"/>
              <a:t> </a:t>
            </a:r>
            <a:r>
              <a:rPr lang="en-US" sz="2800" dirty="0"/>
              <a:t>to fill</a:t>
            </a:r>
          </a:p>
        </p:txBody>
      </p:sp>
    </p:spTree>
    <p:extLst>
      <p:ext uri="{BB962C8B-B14F-4D97-AF65-F5344CB8AC3E}">
        <p14:creationId xmlns:p14="http://schemas.microsoft.com/office/powerpoint/2010/main" val="132967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7" b="9884"/>
          <a:stretch/>
        </p:blipFill>
        <p:spPr>
          <a:xfrm>
            <a:off x="3564836" y="399245"/>
            <a:ext cx="8193575" cy="60530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715" y="39924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4341" y="1933062"/>
            <a:ext cx="291568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must </a:t>
            </a:r>
            <a:endParaRPr lang="en-US" sz="2800" dirty="0" smtClean="0"/>
          </a:p>
          <a:p>
            <a:r>
              <a:rPr lang="en-US" sz="2800" dirty="0" smtClean="0"/>
              <a:t>recognize </a:t>
            </a:r>
            <a:r>
              <a:rPr lang="en-US" sz="2800" dirty="0"/>
              <a:t>this </a:t>
            </a:r>
            <a:endParaRPr lang="en-US" sz="2800" dirty="0" smtClean="0"/>
          </a:p>
          <a:p>
            <a:r>
              <a:rPr lang="en-US" sz="2800" dirty="0" smtClean="0"/>
              <a:t>and </a:t>
            </a:r>
            <a:r>
              <a:rPr lang="en-US" sz="4400" b="1" dirty="0">
                <a:solidFill>
                  <a:srgbClr val="FF0000"/>
                </a:solidFill>
              </a:rPr>
              <a:t>4</a:t>
            </a:r>
            <a:r>
              <a:rPr lang="en-US" sz="2800" dirty="0"/>
              <a:t> must </a:t>
            </a:r>
            <a:endParaRPr lang="en-US" sz="2800" dirty="0" smtClean="0"/>
          </a:p>
          <a:p>
            <a:r>
              <a:rPr lang="en-US" sz="2800" dirty="0" smtClean="0"/>
              <a:t>clear </a:t>
            </a:r>
            <a:r>
              <a:rPr lang="en-US" sz="2800" dirty="0"/>
              <a:t>space for </a:t>
            </a:r>
            <a:r>
              <a:rPr lang="en-US" sz="4400" b="1" dirty="0">
                <a:solidFill>
                  <a:srgbClr val="FF0000"/>
                </a:solidFill>
              </a:rPr>
              <a:t>10</a:t>
            </a:r>
            <a:r>
              <a:rPr lang="en-US" sz="2800" dirty="0"/>
              <a:t> to fill</a:t>
            </a:r>
          </a:p>
        </p:txBody>
      </p:sp>
    </p:spTree>
    <p:extLst>
      <p:ext uri="{BB962C8B-B14F-4D97-AF65-F5344CB8AC3E}">
        <p14:creationId xmlns:p14="http://schemas.microsoft.com/office/powerpoint/2010/main" val="428703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9043"/>
          <a:stretch/>
        </p:blipFill>
        <p:spPr>
          <a:xfrm>
            <a:off x="3671991" y="347730"/>
            <a:ext cx="8099299" cy="6078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991" y="347730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5002" y="1983346"/>
            <a:ext cx="2678806" cy="25628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Now </a:t>
            </a:r>
            <a:r>
              <a:rPr lang="en-US" sz="4400" b="1" dirty="0" smtClean="0">
                <a:solidFill>
                  <a:srgbClr val="FF0000"/>
                </a:solidFill>
              </a:rPr>
              <a:t>10</a:t>
            </a:r>
            <a:r>
              <a:rPr lang="en-US" sz="2800" dirty="0" smtClean="0">
                <a:solidFill>
                  <a:schemeClr val="tx1"/>
                </a:solidFill>
              </a:rPr>
              <a:t> can receive, turn and play forward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73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847" b="9514"/>
          <a:stretch/>
        </p:blipFill>
        <p:spPr>
          <a:xfrm>
            <a:off x="3617065" y="399245"/>
            <a:ext cx="8192863" cy="6078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065" y="39924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674"/>
          <a:stretch/>
        </p:blipFill>
        <p:spPr>
          <a:xfrm>
            <a:off x="3564835" y="412124"/>
            <a:ext cx="8193577" cy="6053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714" y="41212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846" b="9883"/>
          <a:stretch/>
        </p:blipFill>
        <p:spPr>
          <a:xfrm>
            <a:off x="3512404" y="437883"/>
            <a:ext cx="8258887" cy="60659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283" y="437883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5909" y="1159097"/>
            <a:ext cx="2962141" cy="30780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4 </a:t>
            </a:r>
            <a:r>
              <a:rPr lang="en-US" sz="6000" dirty="0" smtClean="0">
                <a:solidFill>
                  <a:schemeClr val="tx1"/>
                </a:solidFill>
              </a:rPr>
              <a:t>I</a:t>
            </a:r>
            <a:r>
              <a:rPr lang="en-US" sz="4000" b="1" dirty="0" smtClean="0">
                <a:solidFill>
                  <a:srgbClr val="FF0000"/>
                </a:solidFill>
              </a:rPr>
              <a:t> 8 </a:t>
            </a:r>
            <a:r>
              <a:rPr lang="en-US" sz="6000" dirty="0" smtClean="0">
                <a:solidFill>
                  <a:schemeClr val="tx1"/>
                </a:solidFill>
              </a:rPr>
              <a:t>I</a:t>
            </a:r>
            <a:r>
              <a:rPr lang="en-US" sz="5400" b="1" dirty="0" smtClean="0">
                <a:solidFill>
                  <a:schemeClr val="tx1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10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Any </a:t>
            </a:r>
            <a:r>
              <a:rPr lang="en-US" sz="2800" b="1" dirty="0" smtClean="0">
                <a:solidFill>
                  <a:schemeClr val="tx1"/>
                </a:solidFill>
              </a:rPr>
              <a:t>2</a:t>
            </a:r>
            <a:r>
              <a:rPr lang="en-US" sz="2800" dirty="0" smtClean="0">
                <a:solidFill>
                  <a:schemeClr val="tx1"/>
                </a:solidFill>
              </a:rPr>
              <a:t> players can rotate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More effective is </a:t>
            </a:r>
            <a:r>
              <a:rPr lang="en-US" sz="2800" b="1" dirty="0" smtClean="0">
                <a:solidFill>
                  <a:schemeClr val="tx1"/>
                </a:solidFill>
              </a:rPr>
              <a:t>3</a:t>
            </a:r>
            <a:r>
              <a:rPr lang="en-US" sz="2800" dirty="0" smtClean="0">
                <a:solidFill>
                  <a:schemeClr val="tx1"/>
                </a:solidFill>
              </a:rPr>
              <a:t> players rotating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70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846" b="9673"/>
          <a:stretch/>
        </p:blipFill>
        <p:spPr>
          <a:xfrm>
            <a:off x="3506049" y="399245"/>
            <a:ext cx="8252363" cy="6078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928" y="39924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3557" y="1325917"/>
            <a:ext cx="310207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n-NO" sz="4000" b="1" dirty="0">
                <a:solidFill>
                  <a:srgbClr val="FF0000"/>
                </a:solidFill>
              </a:rPr>
              <a:t>4</a:t>
            </a:r>
            <a:r>
              <a:rPr lang="nn-NO" sz="2800" b="1" dirty="0">
                <a:solidFill>
                  <a:srgbClr val="FF0000"/>
                </a:solidFill>
              </a:rPr>
              <a:t> </a:t>
            </a:r>
            <a:r>
              <a:rPr lang="nn-NO" sz="4800" dirty="0" smtClean="0"/>
              <a:t>I</a:t>
            </a:r>
            <a:r>
              <a:rPr lang="nn-NO" sz="6600" dirty="0" smtClean="0"/>
              <a:t> </a:t>
            </a:r>
            <a:r>
              <a:rPr lang="nn-NO" sz="4000" b="1" dirty="0" smtClean="0">
                <a:solidFill>
                  <a:srgbClr val="FF0000"/>
                </a:solidFill>
              </a:rPr>
              <a:t>8</a:t>
            </a:r>
            <a:r>
              <a:rPr lang="nn-NO" sz="2800" dirty="0" smtClean="0"/>
              <a:t>  </a:t>
            </a:r>
            <a:r>
              <a:rPr lang="nn-NO" sz="4800" dirty="0"/>
              <a:t>I</a:t>
            </a:r>
            <a:r>
              <a:rPr lang="nn-NO" sz="6000" dirty="0"/>
              <a:t> </a:t>
            </a:r>
            <a:r>
              <a:rPr lang="nn-NO" sz="4000" b="1" dirty="0" smtClean="0">
                <a:solidFill>
                  <a:srgbClr val="FF0000"/>
                </a:solidFill>
              </a:rPr>
              <a:t>10</a:t>
            </a:r>
          </a:p>
          <a:p>
            <a:r>
              <a:rPr lang="nn-NO" sz="4400" b="1" dirty="0" smtClean="0">
                <a:solidFill>
                  <a:srgbClr val="FF0000"/>
                </a:solidFill>
              </a:rPr>
              <a:t>4</a:t>
            </a:r>
            <a:r>
              <a:rPr lang="nn-NO" sz="2800" dirty="0" smtClean="0"/>
              <a:t> will trigger with his movement, </a:t>
            </a:r>
          </a:p>
          <a:p>
            <a:r>
              <a:rPr lang="nn-NO" sz="4000" b="1" dirty="0" smtClean="0">
                <a:solidFill>
                  <a:srgbClr val="FF0000"/>
                </a:solidFill>
              </a:rPr>
              <a:t>8 </a:t>
            </a:r>
            <a:r>
              <a:rPr lang="nn-NO" sz="2800" dirty="0" smtClean="0"/>
              <a:t>and </a:t>
            </a:r>
            <a:r>
              <a:rPr lang="nn-NO" sz="4000" b="1" dirty="0" smtClean="0">
                <a:solidFill>
                  <a:srgbClr val="FF0000"/>
                </a:solidFill>
              </a:rPr>
              <a:t>10</a:t>
            </a:r>
            <a:r>
              <a:rPr lang="nn-NO" sz="2800" dirty="0" smtClean="0"/>
              <a:t> will follow round the triangle</a:t>
            </a:r>
            <a:endParaRPr lang="nn-NO" sz="2800" dirty="0"/>
          </a:p>
        </p:txBody>
      </p:sp>
    </p:spTree>
    <p:extLst>
      <p:ext uri="{BB962C8B-B14F-4D97-AF65-F5344CB8AC3E}">
        <p14:creationId xmlns:p14="http://schemas.microsoft.com/office/powerpoint/2010/main" val="90725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120" t="17769" r="38847" b="9884"/>
          <a:stretch/>
        </p:blipFill>
        <p:spPr>
          <a:xfrm>
            <a:off x="3536862" y="425004"/>
            <a:ext cx="8234429" cy="60917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862" y="42500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350" r="38946" b="9334"/>
          <a:stretch/>
        </p:blipFill>
        <p:spPr>
          <a:xfrm>
            <a:off x="3675780" y="412126"/>
            <a:ext cx="8108390" cy="60788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5780" y="41212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74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945" b="9674"/>
          <a:stretch/>
        </p:blipFill>
        <p:spPr>
          <a:xfrm>
            <a:off x="3533366" y="347730"/>
            <a:ext cx="8315198" cy="61561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6245" y="34773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6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946" b="9673"/>
          <a:stretch/>
        </p:blipFill>
        <p:spPr>
          <a:xfrm>
            <a:off x="3541391" y="386366"/>
            <a:ext cx="8217021" cy="6078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391" y="38636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41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847" b="9996"/>
          <a:stretch/>
        </p:blipFill>
        <p:spPr>
          <a:xfrm>
            <a:off x="3493955" y="373488"/>
            <a:ext cx="8341731" cy="6130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955" y="37348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350" r="38946" b="9317"/>
          <a:stretch/>
        </p:blipFill>
        <p:spPr>
          <a:xfrm>
            <a:off x="3617694" y="399245"/>
            <a:ext cx="8140718" cy="61045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694" y="39924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748" b="9463"/>
          <a:stretch/>
        </p:blipFill>
        <p:spPr>
          <a:xfrm>
            <a:off x="3652278" y="412125"/>
            <a:ext cx="8222044" cy="60917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278" y="41212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7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674"/>
          <a:stretch/>
        </p:blipFill>
        <p:spPr>
          <a:xfrm>
            <a:off x="3466209" y="309093"/>
            <a:ext cx="8472507" cy="62591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088" y="309093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07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253"/>
          <a:stretch/>
        </p:blipFill>
        <p:spPr>
          <a:xfrm>
            <a:off x="3623974" y="373488"/>
            <a:ext cx="8250347" cy="6130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853" y="37348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401" r="38945" b="10095"/>
          <a:stretch/>
        </p:blipFill>
        <p:spPr>
          <a:xfrm>
            <a:off x="3449722" y="347730"/>
            <a:ext cx="8437480" cy="61561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601" y="34773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817"/>
          <a:stretch/>
        </p:blipFill>
        <p:spPr>
          <a:xfrm>
            <a:off x="3490667" y="257578"/>
            <a:ext cx="8370775" cy="62076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546" y="25757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7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49" r="38945" b="9805"/>
          <a:stretch/>
        </p:blipFill>
        <p:spPr>
          <a:xfrm>
            <a:off x="3505543" y="270458"/>
            <a:ext cx="8368779" cy="62204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422" y="27045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6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846" b="9822"/>
          <a:stretch/>
        </p:blipFill>
        <p:spPr>
          <a:xfrm>
            <a:off x="3412901" y="283336"/>
            <a:ext cx="8422784" cy="61915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5780" y="283336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1668" y="1738647"/>
            <a:ext cx="3078050" cy="30909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Purpose of rotational movement is to get </a:t>
            </a:r>
            <a:r>
              <a:rPr lang="en-US" sz="4000" b="1" dirty="0" smtClean="0">
                <a:solidFill>
                  <a:srgbClr val="FF0000"/>
                </a:solidFill>
              </a:rPr>
              <a:t>4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4000" b="1" dirty="0" smtClean="0">
                <a:solidFill>
                  <a:srgbClr val="FF0000"/>
                </a:solidFill>
              </a:rPr>
              <a:t>8</a:t>
            </a:r>
            <a:r>
              <a:rPr lang="en-US" sz="2800" dirty="0" smtClean="0">
                <a:solidFill>
                  <a:schemeClr val="tx1"/>
                </a:solidFill>
              </a:rPr>
              <a:t> or </a:t>
            </a:r>
            <a:r>
              <a:rPr lang="en-US" sz="4000" b="1" dirty="0" smtClean="0">
                <a:solidFill>
                  <a:srgbClr val="FF0000"/>
                </a:solidFill>
              </a:rPr>
              <a:t>10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in possession,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able to play forward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91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2" t="17140" r="38747" b="9883"/>
          <a:stretch/>
        </p:blipFill>
        <p:spPr>
          <a:xfrm>
            <a:off x="3502645" y="309093"/>
            <a:ext cx="8371676" cy="62204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645" y="309093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9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673"/>
          <a:stretch/>
        </p:blipFill>
        <p:spPr>
          <a:xfrm>
            <a:off x="3530597" y="360608"/>
            <a:ext cx="8343724" cy="6181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476" y="360608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0609" y="1700010"/>
            <a:ext cx="2614412" cy="27303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If </a:t>
            </a:r>
            <a:r>
              <a:rPr lang="en-US" sz="4000" b="1" dirty="0" smtClean="0">
                <a:solidFill>
                  <a:srgbClr val="FF0000"/>
                </a:solidFill>
              </a:rPr>
              <a:t>4</a:t>
            </a:r>
            <a:r>
              <a:rPr lang="en-US" sz="2800" dirty="0" smtClean="0">
                <a:solidFill>
                  <a:schemeClr val="tx1"/>
                </a:solidFill>
              </a:rPr>
              <a:t> can not play forward,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use </a:t>
            </a:r>
            <a:r>
              <a:rPr lang="en-US" sz="4000" b="1" dirty="0" smtClean="0">
                <a:solidFill>
                  <a:srgbClr val="FF0000"/>
                </a:solidFill>
              </a:rPr>
              <a:t>5</a:t>
            </a:r>
            <a:r>
              <a:rPr lang="en-US" sz="2800" dirty="0" smtClean="0">
                <a:solidFill>
                  <a:schemeClr val="tx1"/>
                </a:solidFill>
              </a:rPr>
              <a:t> or </a:t>
            </a:r>
            <a:r>
              <a:rPr lang="en-US" sz="4000" b="1" dirty="0" smtClean="0">
                <a:solidFill>
                  <a:srgbClr val="FF0000"/>
                </a:solidFill>
              </a:rPr>
              <a:t>6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to play forward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28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139" r="38846" b="9774"/>
          <a:stretch/>
        </p:blipFill>
        <p:spPr>
          <a:xfrm>
            <a:off x="3550232" y="334850"/>
            <a:ext cx="8272574" cy="6156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111" y="37348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07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747" b="10009"/>
          <a:stretch/>
        </p:blipFill>
        <p:spPr>
          <a:xfrm>
            <a:off x="3447665" y="309093"/>
            <a:ext cx="8323625" cy="61432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544" y="321972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7729" y="1906074"/>
            <a:ext cx="2884868" cy="2923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7</a:t>
            </a:r>
            <a:r>
              <a:rPr lang="en-US" sz="2800" dirty="0" smtClean="0">
                <a:solidFill>
                  <a:schemeClr val="tx1"/>
                </a:solidFill>
              </a:rPr>
              <a:t> triggers rotation with movement inside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69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59" r="38846" b="9463"/>
          <a:stretch/>
        </p:blipFill>
        <p:spPr>
          <a:xfrm>
            <a:off x="3437287" y="296215"/>
            <a:ext cx="8475671" cy="62977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166" y="29621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5003" y="2150772"/>
            <a:ext cx="2884868" cy="25886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2</a:t>
            </a:r>
            <a:r>
              <a:rPr lang="en-US" sz="2800" dirty="0" smtClean="0">
                <a:solidFill>
                  <a:schemeClr val="tx1"/>
                </a:solidFill>
              </a:rPr>
              <a:t> sees </a:t>
            </a:r>
            <a:r>
              <a:rPr lang="en-US" sz="4000" b="1" dirty="0" smtClean="0">
                <a:solidFill>
                  <a:srgbClr val="FF0000"/>
                </a:solidFill>
              </a:rPr>
              <a:t>7 </a:t>
            </a:r>
            <a:r>
              <a:rPr lang="en-US" sz="2800" dirty="0" smtClean="0">
                <a:solidFill>
                  <a:schemeClr val="tx1"/>
                </a:solidFill>
              </a:rPr>
              <a:t>inside,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exploit space </a:t>
            </a:r>
            <a:r>
              <a:rPr lang="en-US" sz="4000" b="1" dirty="0" smtClean="0">
                <a:solidFill>
                  <a:srgbClr val="FF0000"/>
                </a:solidFill>
              </a:rPr>
              <a:t>7</a:t>
            </a:r>
            <a:r>
              <a:rPr lang="en-US" sz="2800" dirty="0" smtClean="0">
                <a:solidFill>
                  <a:schemeClr val="tx1"/>
                </a:solidFill>
              </a:rPr>
              <a:t> has left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884"/>
          <a:stretch/>
        </p:blipFill>
        <p:spPr>
          <a:xfrm>
            <a:off x="3736661" y="321973"/>
            <a:ext cx="8343722" cy="61818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540" y="347429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272" y="1867436"/>
            <a:ext cx="3582115" cy="27174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10</a:t>
            </a:r>
            <a:r>
              <a:rPr lang="en-US" sz="2800" dirty="0" smtClean="0">
                <a:solidFill>
                  <a:schemeClr val="tx1"/>
                </a:solidFill>
              </a:rPr>
              <a:t> rotate to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`become the full back`,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or clear space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9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945" b="10015"/>
          <a:stretch/>
        </p:blipFill>
        <p:spPr>
          <a:xfrm>
            <a:off x="3477297" y="309094"/>
            <a:ext cx="8435662" cy="62340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176" y="30909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3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946" b="10304"/>
          <a:stretch/>
        </p:blipFill>
        <p:spPr>
          <a:xfrm>
            <a:off x="3357707" y="244698"/>
            <a:ext cx="8555252" cy="63106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707" y="24469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02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847" b="9601"/>
          <a:stretch/>
        </p:blipFill>
        <p:spPr>
          <a:xfrm>
            <a:off x="3387144" y="283335"/>
            <a:ext cx="8487179" cy="62897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144" y="28333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92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747" b="10304"/>
          <a:stretch/>
        </p:blipFill>
        <p:spPr>
          <a:xfrm>
            <a:off x="3324222" y="270457"/>
            <a:ext cx="8537221" cy="62204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7101" y="27045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7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945" b="9365"/>
          <a:stretch/>
        </p:blipFill>
        <p:spPr>
          <a:xfrm>
            <a:off x="3541690" y="296214"/>
            <a:ext cx="8306873" cy="62116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448" y="321972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191" r="38945" b="9811"/>
          <a:stretch/>
        </p:blipFill>
        <p:spPr>
          <a:xfrm>
            <a:off x="3371992" y="321971"/>
            <a:ext cx="8502329" cy="62462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871" y="32197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8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846" b="9673"/>
          <a:stretch/>
        </p:blipFill>
        <p:spPr>
          <a:xfrm>
            <a:off x="3560297" y="334851"/>
            <a:ext cx="8339782" cy="61432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176" y="33485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2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847" b="10515"/>
          <a:stretch/>
        </p:blipFill>
        <p:spPr>
          <a:xfrm>
            <a:off x="3286080" y="257578"/>
            <a:ext cx="8614000" cy="62848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080" y="25757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61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945" b="9811"/>
          <a:stretch/>
        </p:blipFill>
        <p:spPr>
          <a:xfrm>
            <a:off x="3528811" y="270456"/>
            <a:ext cx="8384147" cy="62313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690" y="27045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3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463"/>
          <a:stretch/>
        </p:blipFill>
        <p:spPr>
          <a:xfrm>
            <a:off x="3631842" y="412125"/>
            <a:ext cx="8190963" cy="61037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721" y="41212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9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884"/>
          <a:stretch/>
        </p:blipFill>
        <p:spPr>
          <a:xfrm>
            <a:off x="3348507" y="283335"/>
            <a:ext cx="8512935" cy="6288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386" y="28333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3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10514"/>
          <a:stretch/>
        </p:blipFill>
        <p:spPr>
          <a:xfrm>
            <a:off x="3449398" y="360609"/>
            <a:ext cx="8399166" cy="61689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277" y="373488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4700" y="1976907"/>
            <a:ext cx="2962140" cy="2936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5</a:t>
            </a:r>
            <a:r>
              <a:rPr lang="en-US" sz="2800" dirty="0" smtClean="0">
                <a:solidFill>
                  <a:schemeClr val="tx1"/>
                </a:solidFill>
              </a:rPr>
              <a:t>`s pass decision dictated by the decision and movement of opponent </a:t>
            </a:r>
            <a:r>
              <a:rPr lang="en-US" sz="4000" b="1" dirty="0" smtClean="0">
                <a:solidFill>
                  <a:schemeClr val="tx1"/>
                </a:solidFill>
              </a:rPr>
              <a:t>3</a:t>
            </a:r>
            <a:r>
              <a:rPr lang="en-US" sz="2800" dirty="0" smtClean="0">
                <a:solidFill>
                  <a:schemeClr val="tx1"/>
                </a:solidFill>
              </a:rPr>
              <a:t> &amp; </a:t>
            </a:r>
            <a:r>
              <a:rPr lang="en-US" sz="4000" b="1" dirty="0" smtClean="0">
                <a:solidFill>
                  <a:schemeClr val="tx1"/>
                </a:solidFill>
              </a:rPr>
              <a:t>11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98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770" r="38946" b="9884"/>
          <a:stretch/>
        </p:blipFill>
        <p:spPr>
          <a:xfrm>
            <a:off x="3452923" y="296216"/>
            <a:ext cx="8408519" cy="62204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923" y="296216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7527" y="2449012"/>
            <a:ext cx="297931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5</a:t>
            </a:r>
            <a:r>
              <a:rPr lang="en-US" sz="2800" dirty="0"/>
              <a:t>`s pass decision dictated by the decision and movement of opponent </a:t>
            </a:r>
            <a:r>
              <a:rPr lang="en-US" sz="4000" b="1" dirty="0"/>
              <a:t>3</a:t>
            </a:r>
            <a:r>
              <a:rPr lang="en-US" sz="2800" dirty="0"/>
              <a:t> &amp; </a:t>
            </a:r>
            <a:r>
              <a:rPr lang="en-US" sz="4000" b="1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65273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945" b="10094"/>
          <a:stretch/>
        </p:blipFill>
        <p:spPr>
          <a:xfrm>
            <a:off x="3515932" y="347730"/>
            <a:ext cx="8255359" cy="6111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11" y="360609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0710" y="2095579"/>
            <a:ext cx="310810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5</a:t>
            </a:r>
            <a:r>
              <a:rPr lang="en-US" sz="2800" dirty="0"/>
              <a:t>`s pass decision dictated by the decision and movement of opponent </a:t>
            </a:r>
            <a:r>
              <a:rPr lang="en-US" sz="4000" b="1" dirty="0"/>
              <a:t>3</a:t>
            </a:r>
            <a:r>
              <a:rPr lang="en-US" sz="2800" dirty="0"/>
              <a:t> &amp; </a:t>
            </a:r>
            <a:r>
              <a:rPr lang="en-US" sz="4000" b="1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79651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980" r="38847" b="9359"/>
          <a:stretch/>
        </p:blipFill>
        <p:spPr>
          <a:xfrm>
            <a:off x="3558701" y="347730"/>
            <a:ext cx="8251227" cy="61174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8701" y="34773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0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59" r="38846" b="10658"/>
          <a:stretch/>
        </p:blipFill>
        <p:spPr>
          <a:xfrm>
            <a:off x="3382270" y="321972"/>
            <a:ext cx="8440536" cy="61689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5149" y="321972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3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10304"/>
          <a:stretch/>
        </p:blipFill>
        <p:spPr>
          <a:xfrm>
            <a:off x="3423639" y="334850"/>
            <a:ext cx="8399168" cy="61689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6518" y="33485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54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846" b="10094"/>
          <a:stretch/>
        </p:blipFill>
        <p:spPr>
          <a:xfrm>
            <a:off x="3301736" y="309093"/>
            <a:ext cx="8546827" cy="62591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615" y="309093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940" y="1822359"/>
            <a:ext cx="2820474" cy="32325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5</a:t>
            </a:r>
            <a:r>
              <a:rPr lang="en-US" sz="2800" dirty="0" smtClean="0">
                <a:solidFill>
                  <a:schemeClr val="tx1"/>
                </a:solidFill>
              </a:rPr>
              <a:t> can play into rotational movement or switch play: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direct diagonal pass to </a:t>
            </a:r>
            <a:r>
              <a:rPr lang="en-US" sz="4000" b="1" dirty="0" smtClean="0">
                <a:solidFill>
                  <a:srgbClr val="FF0000"/>
                </a:solidFill>
              </a:rPr>
              <a:t>11</a:t>
            </a:r>
            <a:r>
              <a:rPr lang="en-US" sz="2800" dirty="0" smtClean="0">
                <a:solidFill>
                  <a:schemeClr val="tx1"/>
                </a:solidFill>
              </a:rPr>
              <a:t>, or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via </a:t>
            </a:r>
            <a:r>
              <a:rPr lang="en-US" sz="4000" b="1" dirty="0" smtClean="0">
                <a:solidFill>
                  <a:srgbClr val="FF0000"/>
                </a:solidFill>
              </a:rPr>
              <a:t>8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6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945" b="10094"/>
          <a:stretch/>
        </p:blipFill>
        <p:spPr>
          <a:xfrm>
            <a:off x="3393752" y="347730"/>
            <a:ext cx="8416176" cy="61947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631" y="360609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1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575"/>
          <a:stretch/>
        </p:blipFill>
        <p:spPr>
          <a:xfrm>
            <a:off x="3555209" y="321972"/>
            <a:ext cx="8280475" cy="61432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8088" y="33485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9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9359"/>
          <a:stretch/>
        </p:blipFill>
        <p:spPr>
          <a:xfrm>
            <a:off x="3456233" y="334852"/>
            <a:ext cx="8366573" cy="62076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112" y="334852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6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846" b="9463"/>
          <a:stretch/>
        </p:blipFill>
        <p:spPr>
          <a:xfrm>
            <a:off x="3625997" y="373489"/>
            <a:ext cx="8261203" cy="6156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8876" y="386368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4851" y="2073498"/>
            <a:ext cx="2807594" cy="24727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Same rotational movement on left hand side using </a:t>
            </a:r>
          </a:p>
          <a:p>
            <a:r>
              <a:rPr lang="en-US" sz="4000" b="1" dirty="0" smtClean="0">
                <a:solidFill>
                  <a:srgbClr val="FF0000"/>
                </a:solidFill>
              </a:rPr>
              <a:t>8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4800" dirty="0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3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4800" dirty="0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11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51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747" b="10416"/>
          <a:stretch/>
        </p:blipFill>
        <p:spPr>
          <a:xfrm>
            <a:off x="3478037" y="334850"/>
            <a:ext cx="8447802" cy="61818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916" y="33485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10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945" b="9149"/>
          <a:stretch/>
        </p:blipFill>
        <p:spPr>
          <a:xfrm>
            <a:off x="3515933" y="309094"/>
            <a:ext cx="8371268" cy="6260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12" y="309094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2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945" b="9252"/>
          <a:stretch/>
        </p:blipFill>
        <p:spPr>
          <a:xfrm>
            <a:off x="3647551" y="360608"/>
            <a:ext cx="8291165" cy="61561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0430" y="360608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61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2" t="17560" r="38747" b="10094"/>
          <a:stretch/>
        </p:blipFill>
        <p:spPr>
          <a:xfrm>
            <a:off x="3510991" y="334851"/>
            <a:ext cx="8427726" cy="61947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3870" y="33485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1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9810"/>
          <a:stretch/>
        </p:blipFill>
        <p:spPr>
          <a:xfrm>
            <a:off x="3400023" y="283335"/>
            <a:ext cx="8500056" cy="6285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902" y="283335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6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846" b="10002"/>
          <a:stretch/>
        </p:blipFill>
        <p:spPr>
          <a:xfrm>
            <a:off x="3449463" y="334850"/>
            <a:ext cx="8399101" cy="61947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2342" y="334850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5003" y="1996225"/>
            <a:ext cx="2485622" cy="2910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6</a:t>
            </a:r>
            <a:r>
              <a:rPr lang="en-US" sz="2800" dirty="0" smtClean="0">
                <a:solidFill>
                  <a:schemeClr val="tx1"/>
                </a:solidFill>
              </a:rPr>
              <a:t> play into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the movement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16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139" r="38846" b="10515"/>
          <a:stretch/>
        </p:blipFill>
        <p:spPr>
          <a:xfrm>
            <a:off x="3652211" y="437880"/>
            <a:ext cx="8234991" cy="6053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7969" y="47651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17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191" r="38846" b="9884"/>
          <a:stretch/>
        </p:blipFill>
        <p:spPr>
          <a:xfrm>
            <a:off x="3552649" y="386366"/>
            <a:ext cx="8283035" cy="6065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528" y="38636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8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770" r="38846" b="10094"/>
          <a:stretch/>
        </p:blipFill>
        <p:spPr>
          <a:xfrm>
            <a:off x="3636384" y="321972"/>
            <a:ext cx="8276575" cy="6065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142" y="321972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2427" y="2041301"/>
            <a:ext cx="2653047" cy="26272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Or switch play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3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350" r="38747" b="9673"/>
          <a:stretch/>
        </p:blipFill>
        <p:spPr>
          <a:xfrm>
            <a:off x="3671890" y="463640"/>
            <a:ext cx="8163795" cy="6053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769" y="476519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0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560" r="38748" b="9600"/>
          <a:stretch/>
        </p:blipFill>
        <p:spPr>
          <a:xfrm>
            <a:off x="3400024" y="270457"/>
            <a:ext cx="8435662" cy="62562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024" y="27045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2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846" b="10304"/>
          <a:stretch/>
        </p:blipFill>
        <p:spPr>
          <a:xfrm>
            <a:off x="3477296" y="386366"/>
            <a:ext cx="8422783" cy="61682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175" y="386366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7576" y="1957587"/>
            <a:ext cx="3026537" cy="31810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Target is to play forward,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So receiver can also turn and play forward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(or travel forward)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63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350" r="38747" b="9673"/>
          <a:stretch/>
        </p:blipFill>
        <p:spPr>
          <a:xfrm>
            <a:off x="3528813" y="347729"/>
            <a:ext cx="8384146" cy="62031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4571" y="360608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6671" y="1790163"/>
            <a:ext cx="2562896" cy="2975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Once this is achieved, consolidation phase ends, incision phase commences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02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139" r="38747" b="9674"/>
          <a:stretch/>
        </p:blipFill>
        <p:spPr>
          <a:xfrm>
            <a:off x="3339218" y="257578"/>
            <a:ext cx="8522225" cy="63235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976" y="296215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942" y="998113"/>
            <a:ext cx="2923504" cy="48424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</a:rPr>
              <a:t>If high pressure comes,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play back to support behind the ball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and go back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`one phase`.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e.g. from incision to consolidation from consolidation to build up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7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139" r="38747" b="9847"/>
          <a:stretch/>
        </p:blipFill>
        <p:spPr>
          <a:xfrm>
            <a:off x="3393049" y="309093"/>
            <a:ext cx="8455515" cy="62591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807" y="347730"/>
            <a:ext cx="1219306" cy="92667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0151" y="1777285"/>
            <a:ext cx="3142445" cy="35288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Incision phase: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Runs that `break a line`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Passes that `break a line`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3924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2" t="17770" r="38747" b="9674"/>
          <a:stretch/>
        </p:blipFill>
        <p:spPr>
          <a:xfrm>
            <a:off x="3658758" y="476519"/>
            <a:ext cx="8228442" cy="6078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8758" y="476519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26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770" r="38747" b="10094"/>
          <a:stretch/>
        </p:blipFill>
        <p:spPr>
          <a:xfrm>
            <a:off x="3484131" y="386367"/>
            <a:ext cx="8364434" cy="6130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7010" y="386367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1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824" t="17350" r="38747" b="9570"/>
          <a:stretch/>
        </p:blipFill>
        <p:spPr>
          <a:xfrm>
            <a:off x="3438660" y="321972"/>
            <a:ext cx="8371268" cy="62024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4418" y="33485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7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1" t="17350" r="38748" b="9558"/>
          <a:stretch/>
        </p:blipFill>
        <p:spPr>
          <a:xfrm>
            <a:off x="3580328" y="347730"/>
            <a:ext cx="8229600" cy="6124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328" y="360609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6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980" r="38747" b="9463"/>
          <a:stretch/>
        </p:blipFill>
        <p:spPr>
          <a:xfrm>
            <a:off x="3580438" y="386366"/>
            <a:ext cx="8281005" cy="61045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3317" y="38636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9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191" r="38945" b="9884"/>
          <a:stretch/>
        </p:blipFill>
        <p:spPr>
          <a:xfrm>
            <a:off x="3412901" y="321971"/>
            <a:ext cx="8448541" cy="62004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901" y="321971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2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7560" r="38649" b="10094"/>
          <a:stretch/>
        </p:blipFill>
        <p:spPr>
          <a:xfrm>
            <a:off x="3477296" y="347730"/>
            <a:ext cx="8397025" cy="61590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175" y="347730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7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923" t="18401" r="38747" b="9884"/>
          <a:stretch/>
        </p:blipFill>
        <p:spPr>
          <a:xfrm>
            <a:off x="3364370" y="347729"/>
            <a:ext cx="8484194" cy="6181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7249" y="347729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70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022" t="17770" r="38847" b="10094"/>
          <a:stretch/>
        </p:blipFill>
        <p:spPr>
          <a:xfrm>
            <a:off x="3528811" y="399246"/>
            <a:ext cx="8332632" cy="61332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8811" y="399246"/>
            <a:ext cx="1219306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6225" y="4146997"/>
            <a:ext cx="4662152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</a:rPr>
              <a:t>Thank you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41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524</Words>
  <Application>Microsoft Office PowerPoint</Application>
  <PresentationFormat>Widescreen</PresentationFormat>
  <Paragraphs>113</Paragraphs>
  <Slides>121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121</vt:i4>
      </vt:variant>
    </vt:vector>
  </HeadingPairs>
  <TitlesOfParts>
    <vt:vector size="1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feridon</dc:creator>
  <cp:lastModifiedBy>feridon</cp:lastModifiedBy>
  <cp:revision>54</cp:revision>
  <dcterms:created xsi:type="dcterms:W3CDTF">2015-09-24T04:40:01Z</dcterms:created>
  <dcterms:modified xsi:type="dcterms:W3CDTF">2015-10-05T04:43:09Z</dcterms:modified>
</cp:coreProperties>
</file>